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3" r:id="rId6"/>
  </p:sldMasterIdLst>
  <p:notesMasterIdLst>
    <p:notesMasterId r:id="rId13"/>
  </p:notesMasterIdLst>
  <p:sldIdLst>
    <p:sldId id="791" r:id="rId7"/>
    <p:sldId id="809" r:id="rId8"/>
    <p:sldId id="810" r:id="rId9"/>
    <p:sldId id="811" r:id="rId10"/>
    <p:sldId id="812" r:id="rId11"/>
    <p:sldId id="77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3191" autoAdjust="0"/>
  </p:normalViewPr>
  <p:slideViewPr>
    <p:cSldViewPr snapToGrid="0">
      <p:cViewPr varScale="1">
        <p:scale>
          <a:sx n="75" d="100"/>
          <a:sy n="75" d="100"/>
        </p:scale>
        <p:origin x="77" y="3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2748F6-56CC-410D-A813-5043150CB8F6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829E9D-2804-49C4-9B46-3234AE2D7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29E9D-2804-49C4-9B46-3234AE2D7C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2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CABF8-A581-49EA-804F-2F880B1A2D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76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CABF8-A581-49EA-804F-2F880B1A2D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51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CABF8-A581-49EA-804F-2F880B1A2D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21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CABF8-A581-49EA-804F-2F880B1A2D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58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forward, there are plenty of opportunities/reasons for the two Divisions to interface/interact/communication/share information, perhaps train together etc.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6A2BD-1C66-442F-AC32-334C210950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3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826-CC66-43F3-8F0A-565FF7574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FD35E-7A95-4950-BBAF-D6797D405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D3F18-21F9-4D87-A0D4-E8BEA230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02D-ECB9-4EDC-9134-32557EE731AB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A4CC-6548-42AD-9F06-A86C834D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FE6E-8732-4B0A-A185-B52BC58D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E86D-21FF-4C9D-8BB1-C0F50ACE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B923D-9C77-4C29-ACA7-E4E8E5385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F7279-CAB3-49CC-874F-DD0DD275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1D01-37CE-42D7-A586-C3430547E056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0EA93-F66E-4E48-87C1-5CE9101A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D62BB-3C23-46AC-8899-DC4F35CD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1D2F2-F814-4DF8-9701-11635EEF4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1EB9C-0F94-4D87-BE9D-CD59577F1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0C94A-2788-4B78-8D9B-AAD5324C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016B-E8DD-478B-BB04-F55B49FE46EF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1D73-50B2-4900-BF38-DEEA5154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171B6-4248-4130-AA83-8BC8BE0D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8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23674"/>
            <a:ext cx="10515600" cy="1101951"/>
          </a:xfrm>
        </p:spPr>
        <p:txBody>
          <a:bodyPr>
            <a:normAutofit/>
          </a:bodyPr>
          <a:lstStyle>
            <a:lvl1pPr>
              <a:defRPr sz="3426">
                <a:solidFill>
                  <a:srgbClr val="37424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337801" cy="4351338"/>
          </a:xfrm>
        </p:spPr>
        <p:txBody>
          <a:bodyPr/>
          <a:lstStyle>
            <a:lvl1pPr>
              <a:defRPr>
                <a:solidFill>
                  <a:srgbClr val="3742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3742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3742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3742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3742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93091" y="134471"/>
            <a:ext cx="1662545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2" dirty="0">
                <a:solidFill>
                  <a:schemeClr val="bg1"/>
                </a:solidFill>
                <a:latin typeface="Merriweather" panose="00000500000000000000" pitchFamily="2" charset="0"/>
              </a:rPr>
              <a:t>Public</a:t>
            </a:r>
          </a:p>
          <a:p>
            <a:r>
              <a:rPr lang="en-US" sz="1412" dirty="0">
                <a:solidFill>
                  <a:schemeClr val="bg1"/>
                </a:solidFill>
                <a:latin typeface="Merriweather" panose="00000500000000000000" pitchFamily="2" charset="0"/>
              </a:rPr>
              <a:t>Utilities</a:t>
            </a:r>
          </a:p>
        </p:txBody>
      </p:sp>
    </p:spTree>
    <p:extLst>
      <p:ext uri="{BB962C8B-B14F-4D97-AF65-F5344CB8AC3E}">
        <p14:creationId xmlns:p14="http://schemas.microsoft.com/office/powerpoint/2010/main" val="132173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7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59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7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1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CA70-27AF-44E0-846A-88B7D157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42DA-6E45-4BC2-A6F9-10920F71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E380-3A24-4F03-8378-A5534D44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00BF-333B-4791-B6F1-81C05E4B549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856FD-D16F-4D1E-9BCE-D09F5DBF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B27E1-0293-4F85-AF7F-3E2F6802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2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9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25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1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8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8879-DCC8-48D2-AD31-12F09BF35631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59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D3AF-FC96-4C3C-9A1C-F3AC7056272F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8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5F13-DA76-485C-A976-A9E10F3C4A95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49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C3C0-2EEE-4EB2-9D40-ED2BE6DE3208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5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B424-840F-4302-B783-BD4430A9BDCD}" type="datetime1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20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721C-4226-4EB8-8AB7-75C5CBFAD81B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C8AB-4ED1-460E-AA05-5072BCE0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65BBE-6F13-4A49-B1DB-3600A8CE1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66FEB-5905-49F4-AB39-3260DD30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3C8-9820-4751-961A-332F46976C51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6C616-CCE5-493F-9671-7AE75F01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9F6E3-C30D-45EA-B54C-C82D544A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5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B577-9882-486E-989C-297E5DFC1E58}" type="datetime1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1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06C1-30FF-4883-A34F-9184E534A11D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59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B49-38C1-4A66-B22B-2E4B37109B3A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9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F471-4764-4664-9A5F-5B62B88820C9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3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1A5-0E32-498A-A246-B6F5306169C9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5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9CF6-CEA2-4D7E-9CF5-4ABD7AF5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37A0-FA32-4606-AFBA-E3DC850B3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008A4-968F-45B3-BE1D-29A6A7CEF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7A4B-3241-4E2C-8BD0-699BEEE2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0EE9-29E5-42C3-BD0A-91F53F12E0BF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66FF7-B404-4B56-A5AF-E422714A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D16D2-1F4C-4D8A-83C9-C38CE98B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3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04A3-8409-40A1-8EFB-BF11D182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10151-C15F-4537-B3C1-5A290B59E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F603-B705-4208-B40F-A65577FDF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4D362-3002-4112-AA89-7D50683BA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79781-363F-4BB1-81D3-E4A53CBA6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C3A78-7C8E-421F-85E3-83E7FC69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BB2F-8A07-4DE9-AB5D-08A55EC4BE33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CD074-4E62-4B92-A905-1A4C849A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07470-345C-488B-B604-A6C232C8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3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4590-AF81-43E5-AA41-D82B4A1F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2120C-63B6-45A3-B2B0-44AAEA4A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BFC-2704-46EA-B793-07C9FCE2A8FB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C6D93-BA65-461F-A109-EF323533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A0782-F217-4964-A6D5-9D5DF10C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5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82D12-01CE-4737-88A7-AA752A6E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F69-7310-4A65-9E96-C421C427766F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2E219-3E7C-4BBD-A338-9F49EA43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05612-8FF0-4E34-AC2F-B6B68C21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36EE-2ECF-4FC0-B0A2-2A91387D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BC8D-80FC-4B89-B0FA-6C8F7E89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FB92A-5A8B-48AD-841C-8920653A1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DAAA3-6918-4AC1-88A0-7973CA80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4A12-5376-4302-89BC-C7691F523FB6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3E790-E287-4590-8955-6F5FC5F3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442DA-CA3F-4A10-A522-2CA88B93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3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672A-7C35-40B8-B16B-FBF7E358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7B53C-3F08-47AF-8ED1-CDC326C1B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6A81A-D37E-4818-922B-0AB5028F4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945D8-F2EA-432E-BBB0-72149B29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8D9A-830F-4F1B-A008-66874F800158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32888-B909-46E6-AFD0-B08E0B50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5FB6E-698A-4029-9BFF-23595801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8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AD009-1D30-44DD-A831-D846133A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B9D06-89E3-4640-BE62-507ED24C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37E1C-D91E-4D58-86EE-242152F39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0646-A608-4773-ABDF-C838B40F6F34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7231-F00D-4A25-AA12-CD74F223D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A61C-82B8-4427-9959-208778B99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A550-B300-4392-A298-FD7DC8B27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5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8D38-7081-47D1-9A76-D93F2A79BEB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807F1-C526-4BF7-86A4-B5233DDB5EC8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66942" y="5890585"/>
            <a:ext cx="6324600" cy="579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erriweather"/>
                <a:ea typeface="Open Sans Semibold" panose="020B0706030804020204" pitchFamily="34" charset="0"/>
                <a:cs typeface="Open Sans Semibold" panose="020B0706030804020204" pitchFamily="34" charset="0"/>
              </a:rPr>
              <a:t>Public Utilities Department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BD5B9A-DF49-44D8-9B59-0A279E8424D6}"/>
              </a:ext>
            </a:extLst>
          </p:cNvPr>
          <p:cNvSpPr txBox="1">
            <a:spLocks noChangeArrowheads="1"/>
          </p:cNvSpPr>
          <p:nvPr/>
        </p:nvSpPr>
        <p:spPr>
          <a:xfrm>
            <a:off x="367749" y="906378"/>
            <a:ext cx="11350486" cy="31881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 Gothic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Metro Technical Advisory Committee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Settlement Offer R9-2022-0148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(Violations of Order R9-2017-0007)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E675D-C0D9-4813-9D1C-0E11E60AE553}"/>
              </a:ext>
            </a:extLst>
          </p:cNvPr>
          <p:cNvSpPr/>
          <p:nvPr/>
        </p:nvSpPr>
        <p:spPr>
          <a:xfrm>
            <a:off x="2185911" y="4204428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16, 2022</a:t>
            </a:r>
          </a:p>
        </p:txBody>
      </p:sp>
    </p:spTree>
    <p:extLst>
      <p:ext uri="{BB962C8B-B14F-4D97-AF65-F5344CB8AC3E}">
        <p14:creationId xmlns:p14="http://schemas.microsoft.com/office/powerpoint/2010/main" val="231956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40" y="134123"/>
            <a:ext cx="7742073" cy="552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47" dirty="0">
                <a:solidFill>
                  <a:schemeClr val="bg1"/>
                </a:solidFill>
                <a:latin typeface="Merriweather" panose="02060503050406030704" pitchFamily="18" charset="0"/>
              </a:rPr>
              <a:t>Public Utilities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6333" y="851767"/>
            <a:ext cx="8797196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>
              <a:lnSpc>
                <a:spcPct val="12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Issue – Violations of Order R9-2017-0007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A12C-6EAB-494B-B697-5176D6E21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29" y="1721922"/>
            <a:ext cx="4493821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u="sng" dirty="0"/>
              <a:t>Violations (Mar-June 2022)</a:t>
            </a:r>
          </a:p>
          <a:p>
            <a:pPr marL="0" lvl="0" indent="0" algn="ctr">
              <a:buNone/>
            </a:pPr>
            <a:r>
              <a:rPr lang="en-US" sz="2800" dirty="0"/>
              <a:t>Turbidity</a:t>
            </a:r>
          </a:p>
          <a:p>
            <a:pPr marL="0" lvl="0" indent="0" algn="ctr">
              <a:buNone/>
            </a:pPr>
            <a:r>
              <a:rPr lang="en-US" sz="2800" dirty="0"/>
              <a:t>TSS (PLWTP)</a:t>
            </a:r>
          </a:p>
          <a:p>
            <a:pPr marL="0" lvl="0" indent="0" algn="ctr">
              <a:buNone/>
            </a:pPr>
            <a:r>
              <a:rPr lang="en-US" sz="2800" dirty="0"/>
              <a:t>TSS (system)</a:t>
            </a:r>
          </a:p>
          <a:p>
            <a:pPr marL="0" lvl="0" indent="0" algn="ctr">
              <a:buNone/>
            </a:pPr>
            <a:r>
              <a:rPr lang="en-US" sz="2800" dirty="0"/>
              <a:t>Oil &amp; Grease</a:t>
            </a:r>
          </a:p>
          <a:p>
            <a:pPr marL="0" lvl="0" indent="0" algn="ctr">
              <a:buNone/>
            </a:pPr>
            <a:r>
              <a:rPr lang="en-US" sz="2800" dirty="0"/>
              <a:t>Suspended Solids</a:t>
            </a:r>
          </a:p>
          <a:p>
            <a:pPr marL="0" lvl="0" indent="0" algn="ctr">
              <a:buNone/>
            </a:pPr>
            <a:endParaRPr lang="en-US" sz="2800" dirty="0"/>
          </a:p>
          <a:p>
            <a:pPr lvl="0"/>
            <a:endParaRPr lang="en-US" sz="28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91E1F6-E7F8-4ABA-9A6E-FC62BD38E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68" y="1721922"/>
            <a:ext cx="6673932" cy="42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40" y="134123"/>
            <a:ext cx="7742073" cy="552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47" dirty="0">
                <a:solidFill>
                  <a:schemeClr val="bg1"/>
                </a:solidFill>
                <a:latin typeface="Merriweather" panose="02060503050406030704" pitchFamily="18" charset="0"/>
              </a:rPr>
              <a:t>Public Utilities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73" y="851767"/>
            <a:ext cx="11273424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>
              <a:lnSpc>
                <a:spcPct val="12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Waste Discharge Requirements, Order R9-2017-0007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A12C-6EAB-494B-B697-5176D6E21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29" y="1721922"/>
            <a:ext cx="4493821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u="sng" dirty="0"/>
              <a:t>Requirements</a:t>
            </a:r>
          </a:p>
          <a:p>
            <a:pPr marL="0" lvl="0" indent="0" algn="ctr">
              <a:buNone/>
            </a:pPr>
            <a:r>
              <a:rPr lang="en-US" sz="2400" dirty="0"/>
              <a:t>Turbidity (&lt;75 NTU, &lt;100 NTU)</a:t>
            </a:r>
          </a:p>
          <a:p>
            <a:pPr marL="0" lvl="0" indent="0" algn="ctr">
              <a:buNone/>
            </a:pPr>
            <a:r>
              <a:rPr lang="en-US" sz="2400" dirty="0"/>
              <a:t>TSS (PLWTP) (&gt;75%, 60 mg/l)</a:t>
            </a:r>
          </a:p>
          <a:p>
            <a:pPr marL="0" lvl="0" indent="0" algn="ctr">
              <a:buNone/>
            </a:pPr>
            <a:r>
              <a:rPr lang="en-US" sz="2400" dirty="0"/>
              <a:t>TSS (system) (&gt;80%)</a:t>
            </a:r>
          </a:p>
          <a:p>
            <a:pPr marL="0" lvl="0" indent="0" algn="ctr">
              <a:buNone/>
            </a:pPr>
            <a:r>
              <a:rPr lang="en-US" sz="2400" dirty="0"/>
              <a:t>Oil &amp; Grease (25 mg/l)</a:t>
            </a:r>
          </a:p>
          <a:p>
            <a:pPr marL="0" lvl="0" indent="0" algn="ctr">
              <a:buNone/>
            </a:pPr>
            <a:r>
              <a:rPr lang="en-US" sz="2400" dirty="0"/>
              <a:t>Suspended Solids </a:t>
            </a:r>
            <a:r>
              <a:rPr lang="en-US" sz="2400"/>
              <a:t>(3 ml</a:t>
            </a:r>
            <a:r>
              <a:rPr lang="en-US" sz="2400" dirty="0"/>
              <a:t>/L, inst.)</a:t>
            </a:r>
          </a:p>
          <a:p>
            <a:pPr marL="0" lvl="0" indent="0" algn="ctr">
              <a:buNone/>
            </a:pPr>
            <a:endParaRPr lang="en-US" sz="2800" dirty="0"/>
          </a:p>
          <a:p>
            <a:pPr lvl="0"/>
            <a:endParaRPr lang="en-US" sz="28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A1214-4676-4727-9151-D93B0CDEF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87" y="1530625"/>
            <a:ext cx="6313184" cy="47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40" y="134123"/>
            <a:ext cx="7742073" cy="552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47" dirty="0">
                <a:solidFill>
                  <a:schemeClr val="bg1"/>
                </a:solidFill>
                <a:latin typeface="Merriweather" panose="02060503050406030704" pitchFamily="18" charset="0"/>
              </a:rPr>
              <a:t>Public Utilities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6333" y="851767"/>
            <a:ext cx="8797196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>
              <a:lnSpc>
                <a:spcPct val="12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Root causes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A12C-6EAB-494B-B697-5176D6E21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29" y="1721922"/>
            <a:ext cx="4493821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dirty="0"/>
              <a:t>Dewatering line break</a:t>
            </a:r>
            <a:r>
              <a:rPr lang="en-US" sz="2800" dirty="0"/>
              <a:t> </a:t>
            </a:r>
            <a:endParaRPr lang="en-US" sz="2400" dirty="0"/>
          </a:p>
          <a:p>
            <a:pPr marL="0" lvl="0" indent="0" algn="ctr">
              <a:buNone/>
            </a:pPr>
            <a:r>
              <a:rPr lang="en-US" sz="2400" dirty="0"/>
              <a:t>(removes solids from sed tanks)</a:t>
            </a:r>
          </a:p>
          <a:p>
            <a:pPr marL="0" lvl="0" indent="0" algn="ctr">
              <a:buNone/>
            </a:pPr>
            <a:endParaRPr lang="en-US" sz="2800" dirty="0"/>
          </a:p>
          <a:p>
            <a:pPr marL="0" lvl="0" indent="0" algn="ctr">
              <a:buNone/>
            </a:pPr>
            <a:r>
              <a:rPr lang="en-US" sz="2800" b="1" dirty="0"/>
              <a:t>Pure Water Construction</a:t>
            </a:r>
          </a:p>
          <a:p>
            <a:pPr marL="0" lvl="0" indent="0" algn="ctr">
              <a:buNone/>
            </a:pPr>
            <a:r>
              <a:rPr lang="en-US" sz="2400" dirty="0"/>
              <a:t>(higher, older solids)</a:t>
            </a:r>
          </a:p>
          <a:p>
            <a:pPr marL="0" lvl="0" indent="0" algn="ctr">
              <a:buNone/>
            </a:pPr>
            <a:endParaRPr lang="en-US" sz="2800" dirty="0"/>
          </a:p>
          <a:p>
            <a:pPr marL="0" lvl="0" indent="0" algn="ctr">
              <a:buNone/>
            </a:pPr>
            <a:r>
              <a:rPr lang="en-US" sz="2800" b="1" dirty="0"/>
              <a:t>Vivianite</a:t>
            </a:r>
          </a:p>
          <a:p>
            <a:pPr marL="0" lvl="0" indent="0" algn="ctr">
              <a:buNone/>
            </a:pPr>
            <a:r>
              <a:rPr lang="en-US" sz="2400" dirty="0"/>
              <a:t>(scale, crystal formation plus lapse in contract)</a:t>
            </a:r>
          </a:p>
          <a:p>
            <a:pPr marL="0" lvl="0" indent="0" algn="ctr">
              <a:buNone/>
            </a:pPr>
            <a:endParaRPr lang="en-US" sz="2800" dirty="0"/>
          </a:p>
          <a:p>
            <a:pPr lvl="0"/>
            <a:endParaRPr lang="en-US" sz="2800" dirty="0"/>
          </a:p>
          <a:p>
            <a:endParaRPr lang="en-US" dirty="0"/>
          </a:p>
        </p:txBody>
      </p:sp>
      <p:pic>
        <p:nvPicPr>
          <p:cNvPr id="11" name="Picture 10" descr="A picture containing dirty&#10;&#10;Description automatically generated">
            <a:extLst>
              <a:ext uri="{FF2B5EF4-FFF2-40B4-BE49-F238E27FC236}">
                <a16:creationId xmlns:a16="http://schemas.microsoft.com/office/drawing/2014/main" id="{F0CC391D-4669-476D-BA8E-443F32893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50" y="1675109"/>
            <a:ext cx="3687032" cy="3332417"/>
          </a:xfrm>
          <a:prstGeom prst="rect">
            <a:avLst/>
          </a:prstGeom>
        </p:spPr>
      </p:pic>
      <p:pic>
        <p:nvPicPr>
          <p:cNvPr id="13" name="Picture 12" descr="A picture containing doughnut, blue, donut, metalware&#10;&#10;Description automatically generated">
            <a:extLst>
              <a:ext uri="{FF2B5EF4-FFF2-40B4-BE49-F238E27FC236}">
                <a16:creationId xmlns:a16="http://schemas.microsoft.com/office/drawing/2014/main" id="{64C4ADDD-C451-4CB7-B32B-49E4342BD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25" y="3516682"/>
            <a:ext cx="4134517" cy="27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9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40" y="134123"/>
            <a:ext cx="7742073" cy="552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47" dirty="0">
                <a:solidFill>
                  <a:schemeClr val="bg1"/>
                </a:solidFill>
                <a:latin typeface="Merriweather" panose="02060503050406030704" pitchFamily="18" charset="0"/>
              </a:rPr>
              <a:t>Public Utilities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6333" y="851767"/>
            <a:ext cx="8797196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>
              <a:lnSpc>
                <a:spcPct val="12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Settlement Agreement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A12C-6EAB-494B-B697-5176D6E21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29" y="1721922"/>
            <a:ext cx="10968311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2800" dirty="0"/>
          </a:p>
          <a:p>
            <a:pPr lvl="0"/>
            <a:r>
              <a:rPr lang="en-US" sz="2800" dirty="0"/>
              <a:t>ACL mandatory minimum penalty (3 serious, 15 non-serious violations)</a:t>
            </a:r>
          </a:p>
          <a:p>
            <a:pPr lvl="0"/>
            <a:r>
              <a:rPr lang="en-US" sz="2800" dirty="0"/>
              <a:t>MMP = $54,000</a:t>
            </a:r>
          </a:p>
          <a:p>
            <a:pPr lvl="0"/>
            <a:r>
              <a:rPr lang="en-US" sz="2800" dirty="0"/>
              <a:t>Supplemental Environmental Project/SCCWRP = $34,000</a:t>
            </a:r>
          </a:p>
          <a:p>
            <a:pPr lvl="0"/>
            <a:r>
              <a:rPr lang="en-US" sz="2800" dirty="0"/>
              <a:t>State Water Pollution Abatement Account = $19,500</a:t>
            </a:r>
          </a:p>
          <a:p>
            <a:pPr lvl="0"/>
            <a:r>
              <a:rPr lang="en-US" sz="2800" dirty="0"/>
              <a:t>Treatment process </a:t>
            </a:r>
            <a:r>
              <a:rPr lang="en-US" sz="2800"/>
              <a:t>normalized since July 1st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7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EF85-D691-47C3-BCC7-CB343212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39" y="1760301"/>
            <a:ext cx="10515600" cy="1101951"/>
          </a:xfrm>
        </p:spPr>
        <p:txBody>
          <a:bodyPr>
            <a:normAutofit/>
          </a:bodyPr>
          <a:lstStyle/>
          <a:p>
            <a:pPr algn="ctr"/>
            <a:br>
              <a:rPr lang="en-US" sz="2647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64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B496-A43D-4E38-8908-B4BD36F5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4765" y="1073021"/>
            <a:ext cx="13064059" cy="6950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18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118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53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  <a:p>
            <a:pPr marL="0" indent="0" algn="ctr">
              <a:buNone/>
            </a:pPr>
            <a:endParaRPr lang="en-US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353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53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71" dirty="0">
              <a:solidFill>
                <a:schemeClr val="tx1"/>
              </a:solidFill>
            </a:endParaRPr>
          </a:p>
        </p:txBody>
      </p:sp>
      <p:pic>
        <p:nvPicPr>
          <p:cNvPr id="6" name="Picture 1" descr="cosd-logo-stacked-full-color-72ppi">
            <a:extLst>
              <a:ext uri="{FF2B5EF4-FFF2-40B4-BE49-F238E27FC236}">
                <a16:creationId xmlns:a16="http://schemas.microsoft.com/office/drawing/2014/main" id="{180FD9B7-52CF-455B-9E24-1F979A23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87" y="5267435"/>
            <a:ext cx="1345524" cy="84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3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m330-Montezuma-Mid City Pipeline phase2-Construction and 2nd Amendment w Psomas-Final" id="{75D62F61-9704-4511-9168-F12E4AE4F7A8}" vid="{6CBDF7E3-A2B5-4E8E-BEAA-3E4194E916A7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75949F96E8C4486B705D9DD6A4C96" ma:contentTypeVersion="11" ma:contentTypeDescription="Create a new document." ma:contentTypeScope="" ma:versionID="dd7c6bc7e0dd6134c27ceebd09d3a716">
  <xsd:schema xmlns:xsd="http://www.w3.org/2001/XMLSchema" xmlns:xs="http://www.w3.org/2001/XMLSchema" xmlns:p="http://schemas.microsoft.com/office/2006/metadata/properties" xmlns:ns3="4afea966-dfe2-4e9e-a81f-236e8afc97c4" xmlns:ns4="79bc7661-2305-4ab2-9d34-80e3733c7668" targetNamespace="http://schemas.microsoft.com/office/2006/metadata/properties" ma:root="true" ma:fieldsID="0e34d434bf45f214948b808b36484cd0" ns3:_="" ns4:_="">
    <xsd:import namespace="4afea966-dfe2-4e9e-a81f-236e8afc97c4"/>
    <xsd:import namespace="79bc7661-2305-4ab2-9d34-80e3733c76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ea966-dfe2-4e9e-a81f-236e8afc9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7661-2305-4ab2-9d34-80e3733c7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D3216A-9C00-408B-A1B4-F3EE0E047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ea966-dfe2-4e9e-a81f-236e8afc97c4"/>
    <ds:schemaRef ds:uri="79bc7661-2305-4ab2-9d34-80e3733c7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8A9CB2-F977-4B99-A6D7-FCD92AA14FAB}">
  <ds:schemaRefs>
    <ds:schemaRef ds:uri="http://schemas.microsoft.com/office/2006/metadata/properties"/>
    <ds:schemaRef ds:uri="79bc7661-2305-4ab2-9d34-80e3733c766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4afea966-dfe2-4e9e-a81f-236e8afc97c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9B256E-1E00-4B7D-8760-0DC6001FC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5499</TotalTime>
  <Words>219</Words>
  <Application>Microsoft Office PowerPoint</Application>
  <PresentationFormat>Widescreen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Copperplate Gothic Bold</vt:lpstr>
      <vt:lpstr>Merriweather</vt:lpstr>
      <vt:lpstr>Open Sans</vt:lpstr>
      <vt:lpstr>Open Sans bold</vt:lpstr>
      <vt:lpstr>Office Theme</vt:lpstr>
      <vt:lpstr>1_Office Theme</vt:lpstr>
      <vt:lpstr>2_Office Theme</vt:lpstr>
      <vt:lpstr>PowerPoint Presentation</vt:lpstr>
      <vt:lpstr>Public Utilities</vt:lpstr>
      <vt:lpstr>Public Utilities</vt:lpstr>
      <vt:lpstr>Public Utilities</vt:lpstr>
      <vt:lpstr>Public Utilities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Moaveni, Cyrus</dc:creator>
  <cp:lastModifiedBy>Rosales, Thomas</cp:lastModifiedBy>
  <cp:revision>198</cp:revision>
  <cp:lastPrinted>2020-05-26T15:55:14Z</cp:lastPrinted>
  <dcterms:created xsi:type="dcterms:W3CDTF">2019-08-07T14:49:32Z</dcterms:created>
  <dcterms:modified xsi:type="dcterms:W3CDTF">2022-11-16T19:12:46Z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0x010100A1375949F96E8C4486B705D9DD6A4C96</vt:lpwstr>
  </property>
</Properties>
</file>